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287" r:id="rId8"/>
    <p:sldId id="320" r:id="rId9"/>
    <p:sldId id="321" r:id="rId10"/>
    <p:sldId id="323" r:id="rId11"/>
    <p:sldId id="324" r:id="rId12"/>
    <p:sldId id="326" r:id="rId13"/>
    <p:sldId id="325" r:id="rId14"/>
    <p:sldId id="327" r:id="rId15"/>
    <p:sldId id="330" r:id="rId16"/>
    <p:sldId id="331" r:id="rId17"/>
    <p:sldId id="332" r:id="rId18"/>
    <p:sldId id="282" r:id="rId19"/>
    <p:sldId id="285" r:id="rId20"/>
    <p:sldId id="292" r:id="rId21"/>
    <p:sldId id="293" r:id="rId22"/>
    <p:sldId id="333" r:id="rId23"/>
    <p:sldId id="294" r:id="rId24"/>
    <p:sldId id="334" r:id="rId25"/>
    <p:sldId id="337" r:id="rId26"/>
    <p:sldId id="335" r:id="rId27"/>
    <p:sldId id="336" r:id="rId28"/>
    <p:sldId id="339" r:id="rId29"/>
    <p:sldId id="338" r:id="rId30"/>
    <p:sldId id="340" r:id="rId31"/>
    <p:sldId id="342" r:id="rId32"/>
    <p:sldId id="343" r:id="rId33"/>
    <p:sldId id="344" r:id="rId34"/>
    <p:sldId id="283" r:id="rId35"/>
    <p:sldId id="298" r:id="rId36"/>
    <p:sldId id="345" r:id="rId37"/>
    <p:sldId id="346" r:id="rId38"/>
    <p:sldId id="300" r:id="rId39"/>
    <p:sldId id="348" r:id="rId40"/>
    <p:sldId id="347" r:id="rId41"/>
    <p:sldId id="301" r:id="rId42"/>
    <p:sldId id="302" r:id="rId43"/>
    <p:sldId id="303" r:id="rId44"/>
    <p:sldId id="284" r:id="rId45"/>
    <p:sldId id="278" r:id="rId46"/>
    <p:sldId id="279" r:id="rId47"/>
    <p:sldId id="308" r:id="rId48"/>
    <p:sldId id="310" r:id="rId49"/>
    <p:sldId id="314" r:id="rId50"/>
    <p:sldId id="316" r:id="rId51"/>
    <p:sldId id="318" r:id="rId52"/>
    <p:sldId id="319" r:id="rId53"/>
    <p:sldId id="273" r:id="rId54"/>
    <p:sldId id="274" r:id="rId55"/>
    <p:sldId id="275" r:id="rId56"/>
  </p:sldIdLst>
  <p:sldSz cx="12192000" cy="6858000"/>
  <p:notesSz cx="6858000" cy="9144000"/>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2" userDrawn="1">
          <p15:clr>
            <a:srgbClr val="A4A3A4"/>
          </p15:clr>
        </p15:guide>
        <p15:guide id="2" pos="3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2"/>
        <p:guide pos="388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gs" Target="tags/tag109.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8.xml"/><Relationship Id="rId2" Type="http://schemas.openxmlformats.org/officeDocument/2006/relationships/image" Target="../media/image4.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1.xml"/><Relationship Id="rId2" Type="http://schemas.openxmlformats.org/officeDocument/2006/relationships/image" Target="../media/image5.pn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3.xml"/><Relationship Id="rId2" Type="http://schemas.openxmlformats.org/officeDocument/2006/relationships/image" Target="../media/image6.png"/><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083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福建泉州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社会主义中国能从一个落后的农业国发展为如今经济总量稳居世界第二、具有强大综合国力的世界大国，重要原因之一是依靠发展社会主义民主激发人民主人翁精神，最广泛地动员和组织人民投身社会主义现代化建设。下列对材料解读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人民民主专政是社会主义民主政治的本质特征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人民群众是推进中国特色社会主义伟大事业的核心力量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民主制度激发人民的主动性，形成发展的内在动力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人民民主是社会主义的生命，人民是发展社会主义的力量源泉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712710" y="17513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254500"/>
            <a:ext cx="1059751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【解析】本题考查发扬人民民主的重要性。人民当家作主是社会主义民主政治的本质特征，</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排除。中国共产党是推进中国特色社会主义伟大事业的领导核心，人民群众是历史的创造者，是推进中国特色社会主义伟大事业的主体力量，</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依靠发展社会主义民主激发人民主人翁精神，最广泛地动员和组织人民投身社会主义现代化建设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，表明民主制度能够激发人民的主动性，人民主动参与现代化建设，形成了国家发展的内在动力，</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正确。人民民主是社会主义的生命，发展社会主义民主能够充分调动人民的积极性、主动性和创造性，人民是社会主义建设的主体，是发展社会主义的力量源泉，</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安徽合肥四校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全过程人民民主既是现代政治文明的一种创新理论形态，也是扎根于中国基层大地的伟大实践创造。在国家治理实践中，我国各地积极探索发展全过程人民民主的基层实现形式，全过程人民民主不仅有力引领了基层治理方向，而且贯穿基层治理的各环节、各要素和各领域，最大限度地激发了基层治理效能和治理活力，在治理动力、治理秩序和治理效力上推进了基层善治目标的实现。中国全过程人民民主（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真正实现了直接民主和间接民主、全民民主和国家意志内在统一</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将制度优势转化为国家治理效能，成为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中国之治</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的坚实基础</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是社会主义民主政治的本质属性，最广泛、最真实、最管用的民主</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既有制度程序，又有参与实践，是历史的、抽象的、发展着的民主</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728075" y="22085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554220"/>
            <a:ext cx="104762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【解析】本题考查全过程人民民主。民主具有阶级性，中国全过程人民民主不是全民民主，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激发了基层治理效能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推进了基层善治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，体现了中国全过程人民民主将制度优势转化为国家治理效能，成为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中国之治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的坚实基础，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符合题意。全过程人民民主贯穿基层治理的各环节、各要素和各领域，是社会主义民主政治的本质属性，是最广泛、最真实、最管用的民主，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符合题意。任何现代民主制度国家的民主都是具体的，没有抽象的民主，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仿宋" panose="02010609060101010101" charset="-122"/>
                <a:ea typeface="仿宋" panose="02010609060101010101" charset="-122"/>
                <a:cs typeface="仿宋" panose="02010609060101010101" charset="-122"/>
              </a:rPr>
              <a:t>浙江湖州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高一阶段考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中国古代有所谓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民贵君轻</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的民本思想，还有所谓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体察民情、广开言路</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的明君作风。新中国成立后，我国宪法明确规定，中华人民共和国是工人阶级领导的、以工农联盟为基础的人民民主专政的社会主义国家。关于民主，下列认识正确的是（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我国社会主义国家的民主是全民民主</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社会主义民主是人民当家作主的新型民主</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民主是属于统治阶级的，具有鲜明的阶级性</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古代</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重民</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思想与社会主义民主的实质一致</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4932045" y="18497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554220"/>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【解析】本题考查人民民主专政的本质。民主具有阶级性，没有全民民主，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错误。社会主义民主是人民当家作主的新型民主，全过程人民民主是社会主义民主政治的本质属性，是最广泛、最真实、最管用的民主，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正确。民主具有鲜明的阶级性，是服务于统治阶级的，</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正确。古代</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重民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思想本质上是为了维护君主专制统治，而社会主义民主是人民当家作主，二者有着本质区别，</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黑龙江哈师大附中</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2024</a:t>
            </a:r>
            <a:r>
              <a:rPr lang="zh-CN" altLang="en-US" sz="1600">
                <a:latin typeface="楷体" panose="02010609060101010101" charset="-122"/>
                <a:ea typeface="楷体" panose="02010609060101010101" charset="-122"/>
                <a:cs typeface="楷体" panose="02010609060101010101" charset="-122"/>
              </a:rPr>
              <a:t>年以来，山西省人大常委会认真践行全过程人民民主，担当尽责为人民，守正创新有实效。</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镜头一　</a:t>
            </a:r>
            <a:r>
              <a:rPr lang="en-US" altLang="zh-CN" sz="1600">
                <a:latin typeface="楷体" panose="02010609060101010101" charset="-122"/>
                <a:ea typeface="楷体" panose="02010609060101010101" charset="-122"/>
                <a:cs typeface="楷体" panose="02010609060101010101" charset="-122"/>
              </a:rPr>
              <a:t>2024</a:t>
            </a:r>
            <a:r>
              <a:rPr lang="zh-CN" altLang="en-US" sz="1600">
                <a:latin typeface="楷体" panose="02010609060101010101" charset="-122"/>
                <a:ea typeface="楷体" panose="02010609060101010101" charset="-122"/>
                <a:cs typeface="楷体" panose="02010609060101010101" charset="-122"/>
              </a:rPr>
              <a:t>年</a:t>
            </a:r>
            <a:r>
              <a:rPr lang="en-US" altLang="zh-CN" sz="1600">
                <a:latin typeface="楷体" panose="02010609060101010101" charset="-122"/>
                <a:ea typeface="楷体" panose="02010609060101010101" charset="-122"/>
                <a:cs typeface="楷体" panose="02010609060101010101" charset="-122"/>
              </a:rPr>
              <a:t>9</a:t>
            </a:r>
            <a:r>
              <a:rPr lang="zh-CN" altLang="en-US" sz="1600">
                <a:latin typeface="楷体" panose="02010609060101010101" charset="-122"/>
                <a:ea typeface="楷体" panose="02010609060101010101" charset="-122"/>
                <a:cs typeface="楷体" panose="02010609060101010101" charset="-122"/>
              </a:rPr>
              <a:t>月</a:t>
            </a:r>
            <a:r>
              <a:rPr lang="en-US" altLang="zh-CN" sz="1600">
                <a:latin typeface="楷体" panose="02010609060101010101" charset="-122"/>
                <a:ea typeface="楷体" panose="02010609060101010101" charset="-122"/>
                <a:cs typeface="楷体" panose="02010609060101010101" charset="-122"/>
              </a:rPr>
              <a:t>28</a:t>
            </a:r>
            <a:r>
              <a:rPr lang="zh-CN" altLang="en-US" sz="1600">
                <a:latin typeface="楷体" panose="02010609060101010101" charset="-122"/>
                <a:ea typeface="楷体" panose="02010609060101010101" charset="-122"/>
                <a:cs typeface="楷体" panose="02010609060101010101" charset="-122"/>
              </a:rPr>
              <a:t>日，山西省十四届人大常委会第十四次会议表决通过了《山西省体育发展条例》。条例制定过程中，相关部门反复修改，先后征求常委会组成人员、立法研究咨询基地、基层立法联系点意见，并将草案在网上发布，公开征求意见。</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镜头二　省人大常委会不断探索创新具有山西特色的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联络站＋</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工作模式，在推动实现代表联络站乡镇（街道）全覆盖的基础上，坚持活动内容聚焦代表法定职责、活动方式方便群众参与、活动效果为民务实，开展</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代表进站入点听民情解民忧</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活动，支持代表更好接地气、察民情、聚民智、惠民生。</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镜头三　截至</a:t>
            </a:r>
            <a:r>
              <a:rPr lang="en-US" altLang="zh-CN" sz="1600">
                <a:latin typeface="楷体" panose="02010609060101010101" charset="-122"/>
                <a:ea typeface="楷体" panose="02010609060101010101" charset="-122"/>
                <a:cs typeface="楷体" panose="02010609060101010101" charset="-122"/>
              </a:rPr>
              <a:t>2025</a:t>
            </a:r>
            <a:r>
              <a:rPr lang="zh-CN" altLang="en-US" sz="1600">
                <a:latin typeface="楷体" panose="02010609060101010101" charset="-122"/>
                <a:ea typeface="楷体" panose="02010609060101010101" charset="-122"/>
                <a:cs typeface="楷体" panose="02010609060101010101" charset="-122"/>
              </a:rPr>
              <a:t>年</a:t>
            </a:r>
            <a:r>
              <a:rPr lang="en-US" altLang="zh-CN" sz="1600">
                <a:latin typeface="楷体" panose="02010609060101010101" charset="-122"/>
                <a:ea typeface="楷体" panose="02010609060101010101" charset="-122"/>
                <a:cs typeface="楷体" panose="02010609060101010101" charset="-122"/>
              </a:rPr>
              <a:t>1</a:t>
            </a:r>
            <a:r>
              <a:rPr lang="zh-CN" altLang="en-US" sz="1600">
                <a:latin typeface="楷体" panose="02010609060101010101" charset="-122"/>
                <a:ea typeface="楷体" panose="02010609060101010101" charset="-122"/>
                <a:cs typeface="楷体" panose="02010609060101010101" charset="-122"/>
              </a:rPr>
              <a:t>月，省十四届人大二次会议期间代表提出的</a:t>
            </a:r>
            <a:r>
              <a:rPr lang="en-US" altLang="zh-CN" sz="1600">
                <a:latin typeface="楷体" panose="02010609060101010101" charset="-122"/>
                <a:ea typeface="楷体" panose="02010609060101010101" charset="-122"/>
                <a:cs typeface="楷体" panose="02010609060101010101" charset="-122"/>
              </a:rPr>
              <a:t>21</a:t>
            </a:r>
            <a:r>
              <a:rPr lang="zh-CN" altLang="en-US" sz="1600">
                <a:latin typeface="楷体" panose="02010609060101010101" charset="-122"/>
                <a:ea typeface="楷体" panose="02010609060101010101" charset="-122"/>
                <a:cs typeface="楷体" panose="02010609060101010101" charset="-122"/>
              </a:rPr>
              <a:t>件议案、</a:t>
            </a:r>
            <a:r>
              <a:rPr lang="en-US" altLang="zh-CN" sz="1600">
                <a:latin typeface="楷体" panose="02010609060101010101" charset="-122"/>
                <a:ea typeface="楷体" panose="02010609060101010101" charset="-122"/>
                <a:cs typeface="楷体" panose="02010609060101010101" charset="-122"/>
              </a:rPr>
              <a:t>858</a:t>
            </a:r>
            <a:r>
              <a:rPr lang="zh-CN" altLang="en-US" sz="1600">
                <a:latin typeface="楷体" panose="02010609060101010101" charset="-122"/>
                <a:ea typeface="楷体" panose="02010609060101010101" charset="-122"/>
                <a:cs typeface="楷体" panose="02010609060101010101" charset="-122"/>
              </a:rPr>
              <a:t>件建议，全部审议办理完毕。同时，确定</a:t>
            </a:r>
            <a:r>
              <a:rPr lang="en-US" altLang="zh-CN" sz="1600">
                <a:latin typeface="楷体" panose="02010609060101010101" charset="-122"/>
                <a:ea typeface="楷体" panose="02010609060101010101" charset="-122"/>
                <a:cs typeface="楷体" panose="02010609060101010101" charset="-122"/>
              </a:rPr>
              <a:t>5</a:t>
            </a:r>
            <a:r>
              <a:rPr lang="zh-CN" altLang="en-US" sz="1600">
                <a:latin typeface="楷体" panose="02010609060101010101" charset="-122"/>
                <a:ea typeface="楷体" panose="02010609060101010101" charset="-122"/>
                <a:cs typeface="楷体" panose="02010609060101010101" charset="-122"/>
              </a:rPr>
              <a:t>项</a:t>
            </a:r>
            <a:r>
              <a:rPr lang="en-US" altLang="zh-CN" sz="1600">
                <a:latin typeface="楷体" panose="02010609060101010101" charset="-122"/>
                <a:ea typeface="楷体" panose="02010609060101010101" charset="-122"/>
                <a:cs typeface="楷体" panose="02010609060101010101" charset="-122"/>
              </a:rPr>
              <a:t>23</a:t>
            </a:r>
            <a:r>
              <a:rPr lang="zh-CN" altLang="en-US" sz="1600">
                <a:latin typeface="楷体" panose="02010609060101010101" charset="-122"/>
                <a:ea typeface="楷体" panose="02010609060101010101" charset="-122"/>
                <a:cs typeface="楷体" panose="02010609060101010101" charset="-122"/>
              </a:rPr>
              <a:t>件重点办理建议，由常委会副主任牵头督办、副省长领办。省人大及其常委会各机构、省政府、省法院、省检察院把代表议案、建议作为加强和改进工作的重要依据。</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结合材料，运用政治与法治</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人民民主专政的本质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的知识，谈谈你对山西省人大常委会践行全过程人民民主做法的认识。（</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全过程人民民主是社会主义民主政治的本质属性，是最广泛、最真实、最管用的民主。</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全过程人民民主是最广泛的民主。《山西省体育发展条例》的制定过程中，公开征求广大人民群众的意见，能最广泛地反映民意，最充分地集中民智。</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全过程人民民主是最真实的民主。探索</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联络站＋</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工作模式、开展</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代表进站入点听民情解民忧</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活动，使得重大决策听到人民呼声、体现人民意愿，真正做到人民当家作主。</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全过程人民民主是最管用的民主。代表提出的议案、建议得到审议和办理，真正解决了人民需要解决的问题。</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【解析】本题考查人民民主专政的本质。关键信息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：条例制定过程中，相关部门反复修改，先后征求常委会组成人员、立法研究咨询基地、基层立法联系点意见，并将草案在网上发布，公开征求意见</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可从最广泛的民主角度分析，说明该条例通过公开征求意见、吸纳多方建议，广泛代表民意。关键信息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：省人大常委会不断探索创新具有山西特色的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联络站＋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工作模式，在推动实现代表联络站乡镇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街道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全覆盖的基础上，坚持活动内容聚焦代表法定职责、活动方式方便群众参与、活动效果为民务实</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可从最真实的民主角度分析，说明创新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联络站＋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模式，组织代表进基层听民意、解民忧，使人民当家作主得到真正落实。关键信息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：截至</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月，省十四届人大二次会议期间代表提出的</a:t>
            </a:r>
            <a:r>
              <a:rPr lang="en-US" altLang="zh-CN">
                <a:latin typeface="黑体" panose="02010609060101010101" charset="-122"/>
                <a:ea typeface="黑体" panose="02010609060101010101" charset="-122"/>
                <a:cs typeface="黑体" panose="02010609060101010101" charset="-122"/>
              </a:rPr>
              <a:t>21</a:t>
            </a:r>
            <a:r>
              <a:rPr lang="zh-CN" altLang="en-US">
                <a:latin typeface="黑体" panose="02010609060101010101" charset="-122"/>
                <a:ea typeface="黑体" panose="02010609060101010101" charset="-122"/>
                <a:cs typeface="黑体" panose="02010609060101010101" charset="-122"/>
              </a:rPr>
              <a:t>件议案、</a:t>
            </a:r>
            <a:r>
              <a:rPr lang="en-US" altLang="zh-CN">
                <a:latin typeface="黑体" panose="02010609060101010101" charset="-122"/>
                <a:ea typeface="黑体" panose="02010609060101010101" charset="-122"/>
                <a:cs typeface="黑体" panose="02010609060101010101" charset="-122"/>
              </a:rPr>
              <a:t>858</a:t>
            </a:r>
            <a:r>
              <a:rPr lang="zh-CN" altLang="en-US">
                <a:latin typeface="黑体" panose="02010609060101010101" charset="-122"/>
                <a:ea typeface="黑体" panose="02010609060101010101" charset="-122"/>
                <a:cs typeface="黑体" panose="02010609060101010101" charset="-122"/>
              </a:rPr>
              <a:t>件建议，全部审议办理完毕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可从最管用的民主角度分析，说明山西省人大常委会切实行使权力，实实在在解决了老百姓的问题，民意转化为实际成效。</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18688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坚持人民民主专政</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辽宁部分学校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2024</a:t>
            </a:r>
            <a:r>
              <a:rPr lang="zh-CN" altLang="en-US" sz="1600">
                <a:latin typeface="黑体" panose="02010609060101010101" charset="-122"/>
                <a:ea typeface="黑体" panose="02010609060101010101" charset="-122"/>
              </a:rPr>
              <a:t>年</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月</a:t>
            </a:r>
            <a:r>
              <a:rPr lang="en-US" altLang="zh-CN" sz="1600">
                <a:latin typeface="黑体" panose="02010609060101010101" charset="-122"/>
                <a:ea typeface="黑体" panose="02010609060101010101" charset="-122"/>
              </a:rPr>
              <a:t>29</a:t>
            </a:r>
            <a:r>
              <a:rPr lang="zh-CN" altLang="en-US" sz="1600">
                <a:latin typeface="黑体" panose="02010609060101010101" charset="-122"/>
                <a:ea typeface="黑体" panose="02010609060101010101" charset="-122"/>
              </a:rPr>
              <a:t>日，湖北省政府新闻办公室召开新闻发布会介绍，自</a:t>
            </a:r>
            <a:r>
              <a:rPr lang="en-US" altLang="zh-CN" sz="1600">
                <a:latin typeface="黑体" panose="02010609060101010101" charset="-122"/>
                <a:ea typeface="黑体" panose="02010609060101010101" charset="-122"/>
              </a:rPr>
              <a:t>2021</a:t>
            </a:r>
            <a:r>
              <a:rPr lang="zh-CN" altLang="en-US" sz="1600">
                <a:latin typeface="黑体" panose="02010609060101010101" charset="-122"/>
                <a:ea typeface="黑体" panose="02010609060101010101" charset="-122"/>
              </a:rPr>
              <a:t>年常态化开展扫黑除恶斗争以来，湖北省共打掉黑社会性质组织</a:t>
            </a:r>
            <a:r>
              <a:rPr lang="en-US" altLang="zh-CN" sz="1600">
                <a:latin typeface="黑体" panose="02010609060101010101" charset="-122"/>
                <a:ea typeface="黑体" panose="02010609060101010101" charset="-122"/>
              </a:rPr>
              <a:t>27</a:t>
            </a:r>
            <a:r>
              <a:rPr lang="zh-CN" altLang="en-US" sz="1600">
                <a:latin typeface="黑体" panose="02010609060101010101" charset="-122"/>
                <a:ea typeface="黑体" panose="02010609060101010101" charset="-122"/>
              </a:rPr>
              <a:t>个，侦办恶势力集团、团伙案件</a:t>
            </a:r>
            <a:r>
              <a:rPr lang="en-US" altLang="zh-CN" sz="1600">
                <a:latin typeface="黑体" panose="02010609060101010101" charset="-122"/>
                <a:ea typeface="黑体" panose="02010609060101010101" charset="-122"/>
              </a:rPr>
              <a:t>772</a:t>
            </a:r>
            <a:r>
              <a:rPr lang="zh-CN" altLang="en-US" sz="1600">
                <a:latin typeface="黑体" panose="02010609060101010101" charset="-122"/>
                <a:ea typeface="黑体" panose="02010609060101010101" charset="-122"/>
              </a:rPr>
              <a:t>起。并表示强化破案攻坚，持续对黑恶犯罪保持严打高压态势，提升群众安全感满意度。对此，下列理解正确的是（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我们必须要对极少数敌对分子采取零容忍态度</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积极解决人民内部矛盾，能有效维护正常社会秩序</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在我国，阶级斗争在一定范围内还将长期存在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打击黑恶势力进一步强化了党和国家专政职能</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295005" y="22371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坚持民主与专政的统一</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74725" y="4458335"/>
            <a:ext cx="1029462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【解析】本题考查坚持民主与专政的统一。自</a:t>
            </a:r>
            <a:r>
              <a:rPr lang="en-US" altLang="zh-CN" sz="1600">
                <a:latin typeface="黑体" panose="02010609060101010101" charset="-122"/>
                <a:ea typeface="黑体" panose="02010609060101010101" charset="-122"/>
                <a:cs typeface="黑体" panose="02010609060101010101" charset="-122"/>
              </a:rPr>
              <a:t>2021</a:t>
            </a:r>
            <a:r>
              <a:rPr lang="zh-CN" altLang="en-US" sz="1600">
                <a:latin typeface="黑体" panose="02010609060101010101" charset="-122"/>
                <a:ea typeface="黑体" panose="02010609060101010101" charset="-122"/>
                <a:cs typeface="黑体" panose="02010609060101010101" charset="-122"/>
              </a:rPr>
              <a:t>年常态化开展扫黑除恶斗争以来，湖北省共打掉黑社会性质组织</a:t>
            </a:r>
            <a:r>
              <a:rPr lang="en-US" altLang="zh-CN" sz="1600">
                <a:latin typeface="黑体" panose="02010609060101010101" charset="-122"/>
                <a:ea typeface="黑体" panose="02010609060101010101" charset="-122"/>
                <a:cs typeface="黑体" panose="02010609060101010101" charset="-122"/>
              </a:rPr>
              <a:t>27</a:t>
            </a:r>
            <a:r>
              <a:rPr lang="zh-CN" altLang="en-US" sz="1600">
                <a:latin typeface="黑体" panose="02010609060101010101" charset="-122"/>
                <a:ea typeface="黑体" panose="02010609060101010101" charset="-122"/>
                <a:cs typeface="黑体" panose="02010609060101010101" charset="-122"/>
              </a:rPr>
              <a:t>个，侦办恶势力集团、团伙案件</a:t>
            </a:r>
            <a:r>
              <a:rPr lang="en-US" altLang="zh-CN" sz="1600">
                <a:latin typeface="黑体" panose="02010609060101010101" charset="-122"/>
                <a:ea typeface="黑体" panose="02010609060101010101" charset="-122"/>
                <a:cs typeface="黑体" panose="02010609060101010101" charset="-122"/>
              </a:rPr>
              <a:t>772</a:t>
            </a:r>
            <a:r>
              <a:rPr lang="zh-CN" altLang="en-US" sz="1600">
                <a:latin typeface="黑体" panose="02010609060101010101" charset="-122"/>
                <a:ea typeface="黑体" panose="02010609060101010101" charset="-122"/>
                <a:cs typeface="黑体" panose="02010609060101010101" charset="-122"/>
              </a:rPr>
              <a:t>起，表明我们必须要对极少数敌对分子采取零容忍态度，</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符合题意。材料强调对极少数敌对分子实行专政，而非解决人民内部矛盾，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不符合题意。自</a:t>
            </a:r>
            <a:r>
              <a:rPr lang="en-US" altLang="zh-CN" sz="1600">
                <a:latin typeface="黑体" panose="02010609060101010101" charset="-122"/>
                <a:ea typeface="黑体" panose="02010609060101010101" charset="-122"/>
                <a:cs typeface="黑体" panose="02010609060101010101" charset="-122"/>
              </a:rPr>
              <a:t>2021</a:t>
            </a:r>
            <a:r>
              <a:rPr lang="zh-CN" altLang="en-US" sz="1600">
                <a:latin typeface="黑体" panose="02010609060101010101" charset="-122"/>
                <a:ea typeface="黑体" panose="02010609060101010101" charset="-122"/>
                <a:cs typeface="黑体" panose="02010609060101010101" charset="-122"/>
              </a:rPr>
              <a:t>年常态化开展扫黑除恶斗争以来，湖北省共打掉黑社会性质组织</a:t>
            </a:r>
            <a:r>
              <a:rPr lang="en-US" altLang="zh-CN" sz="1600">
                <a:latin typeface="黑体" panose="02010609060101010101" charset="-122"/>
                <a:ea typeface="黑体" panose="02010609060101010101" charset="-122"/>
                <a:cs typeface="黑体" panose="02010609060101010101" charset="-122"/>
              </a:rPr>
              <a:t>27</a:t>
            </a:r>
            <a:r>
              <a:rPr lang="zh-CN" altLang="en-US" sz="1600">
                <a:latin typeface="黑体" panose="02010609060101010101" charset="-122"/>
                <a:ea typeface="黑体" panose="02010609060101010101" charset="-122"/>
                <a:cs typeface="黑体" panose="02010609060101010101" charset="-122"/>
              </a:rPr>
              <a:t>个，侦办恶势力集团、团伙案件</a:t>
            </a:r>
            <a:r>
              <a:rPr lang="en-US" altLang="zh-CN" sz="1600">
                <a:latin typeface="黑体" panose="02010609060101010101" charset="-122"/>
                <a:ea typeface="黑体" panose="02010609060101010101" charset="-122"/>
                <a:cs typeface="黑体" panose="02010609060101010101" charset="-122"/>
              </a:rPr>
              <a:t>772</a:t>
            </a:r>
            <a:r>
              <a:rPr lang="zh-CN" altLang="en-US" sz="1600">
                <a:latin typeface="黑体" panose="02010609060101010101" charset="-122"/>
                <a:ea typeface="黑体" panose="02010609060101010101" charset="-122"/>
                <a:cs typeface="黑体" panose="02010609060101010101" charset="-122"/>
              </a:rPr>
              <a:t>起，表明在我国，阶级斗争在一定范围内还将长期存在，</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符合题意。党不是国家机关，不行使专政职能，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8364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湖南衡阳</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近年来，国家安全机关陆续侦破多起航天领域间谍案，揭穿了个别国家的间谍情报机关对我国航天领域实施渗透窃密活动的卑劣行径，查处了一系列通过利诱、攀拉、胁迫等手段伺机窃取我国航天领域最新研究进展的违法案件，有力消除了我国航天领域核心秘密外泄风险，有效维护我国国家安全。这表明我国（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一定范围内的阶级斗争依然存在，国家安全不可松懈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发扬社会主义民主，维护国家安全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对极少数敌对分子实行专政，切实保障国家长治久安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人民民主专政的本质就是对少数的敌对分子实行专政</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0391775" y="18484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097655"/>
            <a:ext cx="1077849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【解析】本题考查民主与专政的统一。国家安全机关侦破航天领域间谍案，个别国家通过一些手段妄图窃取我国机密，说明在我国现阶段，一定范围内的阶级斗争依然存在，所以国家安全工作不能松懈，</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正确。题干主要体现对窃取我国航天领域秘密的违法犯罪行为进行打击，是专政职能的体现，而非发扬社会主义民主，且发扬社会主义民主主要是为保证人民当家作主，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不选。材料中侦破间谍案、消除核心秘密外泄风险，体现国家对极少数敌对分子实行专政，保障国家安全，符合人民民主专政的专政职能，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正确。人民民主专政的本质是人民当家作主，而不是对少数敌对分子实行专政，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40906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广东湛江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日，十四届全国人大第三次会议的外交主题记者会于北京市梅地亚中心新闻发布厅召开。我国外交部长在会上答记者问时表示，临近边界的缅甸北部地区的电诈园区已全部清除，中国、泰国、缅国、老挝四个国家正在合力对泰缅边境地区的电诈进行集中打击。斩断伸向人民群众的黑手，切除网络电诈毒瘤！中国开展跨国犯罪集中打击行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体现人民民主专政是民主与专政的辩证统一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表明了社会主义的生命是对敌对分子的专政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反映了我国的国家职能与我国的国体相适应</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彰显了我国维护地区安全和稳定的坚定决心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197850" y="25425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a:t>
            </a:r>
            <a:r>
              <a:rPr lang="zh-CN" altLang="en-US" sz="2000" b="1">
                <a:latin typeface="黑体" panose="02010609060101010101" charset="-122"/>
                <a:ea typeface="黑体" panose="02010609060101010101" charset="-122"/>
                <a:cs typeface="黑体" panose="02010609060101010101" charset="-122"/>
              </a:rPr>
              <a:t>　　社会主义现代化建设的可靠保障</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918075"/>
            <a:ext cx="107238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【解析】本题考查我国的国家职能。我国是人民民主专政的社会主义国家，开展跨国犯罪集中打击行动，履行国家的对外职能，反映了国家职能与国体相适应，彰显了我国维护地区安全和稳定的坚定决心，</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正确。题干主要强调我国开展跨国犯罪集中打击行动，重点体现的是履行国家职能，打击犯罪，维护地区稳定等，不涉及民主与专政的辩证统一关系，</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排除。人民民主是社会主义的生命，</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二单元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人民当家作主</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四课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人民民主专政的社会主义国家</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【名师点拨】我国民主和专政的关系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464"/>
          <p:cNvPicPr>
            <a:picLocks noChangeAspect="1"/>
          </p:cNvPicPr>
          <p:nvPr/>
        </p:nvPicPr>
        <p:blipFill>
          <a:blip r:embed="rId2"/>
          <a:stretch>
            <a:fillRect/>
          </a:stretch>
        </p:blipFill>
        <p:spPr>
          <a:xfrm>
            <a:off x="2996565" y="1915160"/>
            <a:ext cx="6198870" cy="219773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浙江六校联盟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针对台湾当局猖狂的言论和行径，中国人民解放军东部战区组织陆军、海军、空军、火箭军等兵力，位台岛周边组织舰机多向抵近台岛，开展联合演训。这一行动（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表明人民军队作为国家军事武装力量，是人民民主专政的唯一柱石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从国家职能角度看，旨在履行维护国家稳定这一对外职能，震慑外部干涉势力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体现了人民军队坚决捍卫国家主权和领土完整，台湾是中国不可分割的一部分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反映出国家通过军事活动履行对内职能，以保障人民民主和维护国家长治久安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45955" y="16446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45610"/>
            <a:ext cx="1055179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【解析】本题考查我国的国家职能。人民军队是人民民主专政的坚强柱石，但并非唯一柱石，</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错误。维护国家稳定属于对内职能，不是对外职能，</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错误。针对台湾当局猖狂的言论和行径，中国人民解放军东部战区开展联合演训。这一行动体现了人民军队坚决捍卫国家主权和领土完整，台湾是中国不可分割的一部分，</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正确。中国人民解放军东部战区组织兵力，位台岛周边组织舰机多向抵近台岛，开展联合演训。这一行动是国家通过军事活动履行对内职能，以保障人民民主和维护国家长治久安，</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河北邢台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发放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惠民托育券</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，有</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岁以下婴幼儿的家庭可线上领券，抵扣金额最高可达</a:t>
            </a:r>
            <a:r>
              <a:rPr lang="en-US" altLang="zh-CN">
                <a:latin typeface="黑体" panose="02010609060101010101" charset="-122"/>
                <a:ea typeface="黑体" panose="02010609060101010101" charset="-122"/>
              </a:rPr>
              <a:t>2000</a:t>
            </a:r>
            <a:r>
              <a:rPr lang="zh-CN" altLang="en-US">
                <a:latin typeface="黑体" panose="02010609060101010101" charset="-122"/>
                <a:ea typeface="黑体" panose="02010609060101010101" charset="-122"/>
              </a:rPr>
              <a:t>元；启动普惠（试点）托育机构责任保险项目，免费为机构提供安全运营保险；开设职工子女暑期托育托管示范班，职工家属无须支付费用就可以在暑期托管子女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各地出台一系列普惠托育服务政策，受到群众欢迎。材料表明（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国家履行民主职能妥善处理敌我矛盾和人民内部矛盾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降低家庭育儿成本，从根本上提高居民生活质量和水平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我国通过履行社会发展职能，推动建设生育友好型社会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我国以人民为中心，解决人民群众最关心的现实问题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050665" y="24250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839970"/>
            <a:ext cx="10551795" cy="130810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【解析】本题考查我国的国家职能。材料中各地出台普惠托育服务政策，是国家在履行社会发展职能，未涉及处理敌我矛盾，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不选。题干中的举措可以降低家庭育儿成本，有利于提高居民生活质量和水平，但并非从根本上提高，</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不选。各地出台发放托育券、启动保险项目、开设托管示范班等政策，是履行社会发展职能的体现，有利于推动建设生育友好型社会，</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正确。这些普惠托育服务政策解决了群众育儿的现实问题，体现我国以人民为中心，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【归纳总结】国家性质、国家职能、国家机构的关系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459"/>
          <p:cNvPicPr>
            <a:picLocks noChangeAspect="1"/>
          </p:cNvPicPr>
          <p:nvPr/>
        </p:nvPicPr>
        <p:blipFill>
          <a:blip r:embed="rId2"/>
          <a:stretch>
            <a:fillRect/>
          </a:stretch>
        </p:blipFill>
        <p:spPr>
          <a:xfrm>
            <a:off x="3414395" y="1943735"/>
            <a:ext cx="5388610" cy="296989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0838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河北承德</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为切实维护网络空间秩序与人民群众的合法权益，公安部开展了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净网</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专项行动。在行动期间，成功破获了大量网络违法犯罪案件，众多犯罪团伙被捣毁，有力地震慑了网络犯罪分子的嚣张气焰，极大地净化了网络环境，人民群众在网络空间中的幸福感与安全感得到显著增强。这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民主与专政是辩证统一关系，民主是专政的重要基础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人民民主是社会主义的生命，是一种全过程人民民主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我国国家机关履行专政职能，维护国家稳定社会和谐</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公民在网络活动中必须遵守法律，依法规范自身行为</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789430" y="21367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【解析】本题考查我国的国家职能。公安机关打击违法犯罪，体现的是专政职能，未涉及民主与专政的关系以及人民民主的重要性，</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不选。在行动期间，成功破获了大量网络违法犯罪案件，众多犯罪团伙被捣毁等，体现了我国国家机关履行专政职能，维护国家稳定社会和谐，启示公民在网络活动中必须遵守法律，依法规范自身行为，</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98575"/>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【名师点拨】我国民主和专政的关系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2147482453"/>
          <p:cNvPicPr>
            <a:picLocks noChangeAspect="1"/>
          </p:cNvPicPr>
          <p:nvPr/>
        </p:nvPicPr>
        <p:blipFill>
          <a:blip r:embed="rId2"/>
          <a:stretch>
            <a:fillRect/>
          </a:stretch>
        </p:blipFill>
        <p:spPr>
          <a:xfrm>
            <a:off x="3445510" y="2149475"/>
            <a:ext cx="4934585" cy="298069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山东济南一中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过去的一年，我国民生保障扎实稳固，义务教育、基本养老、基本医疗、社会救助等保障力度加大。</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年，我国要实施提振消费专项行动；健全绿色消费激励机制，推动形成绿色低碳的生产方式和生活方式</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年政府工作报告表明（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国家机关履行对内职能，促进社会发展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我国的国体适应并充分反映了我国的国家职能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对敌人专政能维护国内的正常社会秩序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国家职能为社会主义现代化建设提供可靠保障</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275195" y="18796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【解析】本题考查我国的国家职能。政府加大民生保障力度，实施提振消费专项行动等，是国家机关履行对内职能，促进社会发展的体现，</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正确。应是我国的国家职能适应并反映我国的国体，而不是国体适应并反映国家职能，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错误。材料强调民生保障、经济发展等方面，未涉及对敌人专政的内容，</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不选。政府通过履行国家职能，在民生、消费等领域发力，说明国家职能为社会主义现代化建设提供可靠保障，</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4904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3.</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年，河北省启动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工程重点项目林草有害生物防控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护绿</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行动，通过全面强化林草有害生物防控，实现重点项目实施区造林种草地块林草有害生物监测覆盖率</a:t>
            </a:r>
            <a:r>
              <a:rPr lang="en-US" altLang="zh-CN">
                <a:latin typeface="黑体" panose="02010609060101010101" charset="-122"/>
                <a:ea typeface="黑体" panose="02010609060101010101" charset="-122"/>
              </a:rPr>
              <a:t>100%</a:t>
            </a:r>
            <a:r>
              <a:rPr lang="zh-CN" altLang="en-US">
                <a:latin typeface="黑体" panose="02010609060101010101" charset="-122"/>
                <a:ea typeface="黑体" panose="02010609060101010101" charset="-122"/>
              </a:rPr>
              <a:t>、鼠（兔）害危害程度中度以上地区预防性防治率</a:t>
            </a:r>
            <a:r>
              <a:rPr lang="en-US" altLang="zh-CN">
                <a:latin typeface="黑体" panose="02010609060101010101" charset="-122"/>
                <a:ea typeface="黑体" panose="02010609060101010101" charset="-122"/>
              </a:rPr>
              <a:t>100%</a:t>
            </a:r>
            <a:r>
              <a:rPr lang="zh-CN" altLang="en-US">
                <a:latin typeface="黑体" panose="02010609060101010101" charset="-122"/>
                <a:ea typeface="黑体" panose="02010609060101010101" charset="-122"/>
              </a:rPr>
              <a:t>、三北地区种苗产地检疫率</a:t>
            </a:r>
            <a:r>
              <a:rPr lang="en-US" altLang="zh-CN">
                <a:latin typeface="黑体" panose="02010609060101010101" charset="-122"/>
                <a:ea typeface="黑体" panose="02010609060101010101" charset="-122"/>
              </a:rPr>
              <a:t>100%</a:t>
            </a:r>
            <a:r>
              <a:rPr lang="zh-CN" altLang="en-US">
                <a:latin typeface="黑体" panose="02010609060101010101" charset="-122"/>
                <a:ea typeface="黑体" panose="02010609060101010101" charset="-122"/>
              </a:rPr>
              <a:t>。这一专项行动的开展（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有利于维护正常社会秩序，保障人民当家作主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提升整体防控成效，筑牢京津冀生态屏障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需要相关部门及时制定防治预案，科学开展防治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是政府在处理人民内部矛盾，促进经济社会发展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796145" y="20167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57885" y="4438650"/>
            <a:ext cx="1059751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【解析】本题考查我国的国家职能。河北省启动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工程重点项目林草有害生物防控</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护绿</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行动，需要相关部门及时制定防治预案，科学开展防治，有利于维护生态环境良好发展，筑牢京津冀生态屏障，</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正确。这一专项行动的开展与保障人民当家作主没有直接关系，</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排除。防控有害生物属于公共服务范畴，不涉及处理人民内部矛盾，</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59815" y="1155065"/>
            <a:ext cx="1018349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陕西安康七校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近年来，部分不法分子为牟取暴利，在农资领域铤而走险；有的以</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农资忽悠团</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形式下乡兜售伪劣化肥，导致农作物减产甚至绝收；有的在种子中掺杂低质品或非法添加基因编辑成分，扰乱种业市场秩序；更甚者伪造农药登记证号，销售含禁用成分的杀虫剂，威胁生态环境和人体健康。对此，农业农村部部署开展</a:t>
            </a:r>
            <a:r>
              <a:rPr lang="en-US" altLang="zh-CN">
                <a:latin typeface="楷体" panose="02010609060101010101" charset="-122"/>
                <a:ea typeface="楷体" panose="02010609060101010101" charset="-122"/>
                <a:cs typeface="楷体" panose="02010609060101010101" charset="-122"/>
              </a:rPr>
              <a:t>2025</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绿剑护粮安</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执法行动，严厉打击坑农害农、危害粮食安全和农产品质量安全等违法行为，努力维护农民群众合法权益，守护人民群众</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舌尖上的安全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如制种基地加大非法制种、套牌侵权等查处力度，牛羊主产区重点查处牛羊养殖中非法添加等问题，蔬菜、水果和水产品主要产区以非法使用禁用药物和常规药物残留超标作为执法重点，实现精准打击和有效打击。</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人民民主专政的社会主义国家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的相关知识，谈谈你对开展该行动的认识。（</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79895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人民民主专政的本质：人民当家作主</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我国是人民民主专政的社会主义国家，其本质是人民当家作主，决定了我国对广大人民实行民主，对极少数敌对分子实行专政。</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打击制售伪劣农资犯罪，是履行维护国家稳定，促进社会发展的对内职能和坚持对敌人实行专政的重要体现，有利于切实保障人民群众</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舌尖上的安全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，维护人民的根本利益；有利于规范市场秩序，维护国家长治久安。</a:t>
            </a: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6</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【解析】本题考查国家职能。</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722120" y="2519680"/>
          <a:ext cx="8867140" cy="1878965"/>
        </p:xfrm>
        <a:graphic>
          <a:graphicData uri="http://schemas.openxmlformats.org/drawingml/2006/table">
            <a:tbl>
              <a:tblPr/>
              <a:tblGrid>
                <a:gridCol w="4433570"/>
                <a:gridCol w="4433570"/>
              </a:tblGrid>
              <a:tr h="185420">
                <a:tc>
                  <a:txBody>
                    <a:bodyPr/>
                    <a:p>
                      <a:pPr marL="0" indent="0" algn="ctr">
                        <a:spcBef>
                          <a:spcPct val="0"/>
                        </a:spcBef>
                        <a:spcAft>
                          <a:spcPct val="0"/>
                        </a:spcAft>
                      </a:pPr>
                      <a:r>
                        <a:rPr lang="zh-CN" sz="1400">
                          <a:latin typeface="黑体" panose="02010609060101010101" charset="-122"/>
                          <a:ea typeface="黑体" panose="02010609060101010101" charset="-122"/>
                        </a:rPr>
                        <a:t>信息精炼</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6992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农业农村部部署开展</a:t>
                      </a:r>
                      <a:r>
                        <a:rPr lang="en-US" altLang="zh-CN" sz="1400">
                          <a:latin typeface="Times New Roman" panose="02020603050405020304"/>
                          <a:ea typeface="宋体" panose="02010600030101010101" pitchFamily="2" charset="-122"/>
                        </a:rPr>
                        <a:t>2025</a:t>
                      </a:r>
                      <a:r>
                        <a:rPr lang="zh-CN" sz="1400">
                          <a:latin typeface="宋体" panose="02010600030101010101" pitchFamily="2" charset="-122"/>
                          <a:ea typeface="宋体" panose="02010600030101010101" pitchFamily="2" charset="-122"/>
                        </a:rPr>
                        <a:t>年</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绿剑护粮安</a:t>
                      </a:r>
                      <a:r>
                        <a:rPr lang="zh-CN" altLang="en-US" sz="1400">
                          <a:latin typeface="宋体" panose="02010600030101010101" pitchFamily="2" charset="-122"/>
                          <a:ea typeface="宋体" panose="02010600030101010101" pitchFamily="2" charset="-122"/>
                        </a:rPr>
                        <a:t>”</a:t>
                      </a:r>
                      <a:r>
                        <a:rPr lang="zh-CN" altLang="en-US" sz="1400">
                          <a:latin typeface="Times New Roman" panose="02020603050405020304"/>
                          <a:ea typeface="宋体" panose="02010600030101010101" pitchFamily="2" charset="-122"/>
                        </a:rPr>
                        <a:t> </a:t>
                      </a:r>
                      <a:r>
                        <a:rPr lang="zh-CN" sz="1400">
                          <a:latin typeface="宋体" panose="02010600030101010101" pitchFamily="2" charset="-122"/>
                          <a:ea typeface="宋体" panose="02010600030101010101" pitchFamily="2" charset="-122"/>
                        </a:rPr>
                        <a:t>执法行动，打击坑农害农等违法行为，维护农民合法权益</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从国家性质</a:t>
                      </a:r>
                      <a:r>
                        <a:rPr lang="zh-CN" sz="1400">
                          <a:latin typeface="Times New Roman" panose="02020603050405020304"/>
                          <a:ea typeface="宋体" panose="02010600030101010101" pitchFamily="2" charset="-122"/>
                        </a:rPr>
                        <a:t>角度来分析：我国是人民民主专政的社会主义国家，本质是人民当家作主，开展该行动是维护人民根本利益的体现</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1181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打击以</a:t>
                      </a:r>
                      <a:r>
                        <a:rPr lang="zh-CN" altLang="en-US" sz="1400">
                          <a:latin typeface="Times New Roman" panose="02020603050405020304"/>
                          <a:ea typeface="宋体" panose="02010600030101010101" pitchFamily="2" charset="-122"/>
                        </a:rPr>
                        <a:t> </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农资忽悠团</a:t>
                      </a:r>
                      <a:r>
                        <a:rPr lang="zh-CN" altLang="en-US" sz="1400">
                          <a:latin typeface="宋体" panose="02010600030101010101" pitchFamily="2" charset="-122"/>
                          <a:ea typeface="宋体" panose="02010600030101010101" pitchFamily="2" charset="-122"/>
                        </a:rPr>
                        <a:t>”</a:t>
                      </a:r>
                      <a:r>
                        <a:rPr lang="zh-CN" altLang="en-US" sz="1400">
                          <a:latin typeface="Times New Roman" panose="02020603050405020304"/>
                          <a:ea typeface="宋体" panose="02010600030101010101" pitchFamily="2" charset="-122"/>
                        </a:rPr>
                        <a:t> </a:t>
                      </a:r>
                      <a:r>
                        <a:rPr lang="zh-CN" sz="1400">
                          <a:latin typeface="宋体" panose="02010600030101010101" pitchFamily="2" charset="-122"/>
                          <a:ea typeface="宋体" panose="02010600030101010101" pitchFamily="2" charset="-122"/>
                        </a:rPr>
                        <a:t>兜售伪劣化肥、种子掺杂低质品等不法行为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从专政职能角度来分析：对制售伪劣农资的极少数敌对分子实行专政，是国家履行维护国家稳定对内职能的要求</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1181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行动聚焦制种基地、牛羊主产区、蔬菜水果和水产品产区，开展精准打击</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从国家的对内职能角度来分析：通过履行促进社会发展职能，规范农资市场秩序，保障粮食安全和农产品质量安全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50304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辽宁沈阳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近年来，国家各级机关主动走进群众，走进基层，听取人民呼声，并通过各种方式广开言路，集思广益，倾听人民心声，汇聚人民智慧，推动科学、民主、依法决策，有效推动了共建共治共享社会治理新格局的形成。国家各级机关走进群众表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我国是人民民主专政的社会主义国家</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全过程人民民主是覆盖全民的民主</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全过程人民民主是最真实的民主</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公民有知情权、参与权与决策权</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18173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不能正确理解全过程人民民主的特点</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465185" y="22898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66470" y="4859655"/>
            <a:ext cx="10472420" cy="132207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过程人民民主的特点。国家各级机关主动走进群众，走进基层，听取人民呼声，并通过各种方式广开言路，集思广益，倾听人民心声，汇聚人民智慧，表明我国是人民民主专政的社会主义国家，本质是人民当家作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正确。民主具有鲜明的阶级性，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全民的民主</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表述错误，</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排除。推动科学、民主、依法决策，有效推动了共建共治共享社会治理新格局的形成，表明全过程人民民主是最真实的民主，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正确。公民没有决策权，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河北衡水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的全过程人民民主是包含了选举、协商、决策、管理、监督等丰富权利内涵的，彼此相互融合的民主实践体系。中国坚持全过程人民民主理念，使民主贯穿于人民政治生活实践的全过程，贯穿于国家权力运行和国家管理的全过程，贯穿于政治、经济、社会、文化、生态建设各领域。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社会主义民主是全链条的民主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社会主义民主是人人参与的民主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社会主义民主是用来解决问题的民主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社会主义民主是人民群众直接决策的民主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251710" y="22485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【解析】本题考查全过程人民民主的特点。中国坚持全过程人民民主理念，使民主贯穿于人民政治生活实践的全过程，贯穿于国家权力运行和国家管理的全过程，说明社会主义民主是全链条的民主，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正确。使民主贯穿于政治、经济、社会、文化、生态建设各领域，表明其核心功能是推动实际问题解决，体现实践导向，</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正确。民主具有阶级性，社会主义民主是人民的民主，但不是人人参与的民主，</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不选。社会主义民主并不意味着人民群众直接决策，</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275523"/>
            <a:ext cx="9128760" cy="230695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全过程人民民主</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全民民主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全过程人民民主是最广泛、最真实、最管用的民主。民主是有阶级性的，人民民主专政的本质是人民当家作主。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人民</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公民</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en-US">
                <a:solidFill>
                  <a:srgbClr val="0070C0"/>
                </a:solidFill>
                <a:latin typeface="黑体" panose="02010609060101010101" charset="-122"/>
                <a:ea typeface="黑体" panose="02010609060101010101" charset="-122"/>
                <a:cs typeface="黑体" panose="02010609060101010101" charset="-122"/>
              </a:rPr>
              <a:t>①</a:t>
            </a:r>
            <a:r>
              <a:rPr lang="zh-CN" altLang="en-US">
                <a:solidFill>
                  <a:srgbClr val="0070C0"/>
                </a:solidFill>
                <a:latin typeface="黑体" panose="02010609060101010101" charset="-122"/>
                <a:ea typeface="黑体" panose="02010609060101010101" charset="-122"/>
                <a:cs typeface="黑体" panose="02010609060101010101" charset="-122"/>
              </a:rPr>
              <a:t>性质不同：公民是个法律概念，是指拥有本国国籍的人，与外国人相对；人民是个政治概念，与敌人相对。</a:t>
            </a:r>
            <a:r>
              <a:rPr lang="en-US" altLang="en-US">
                <a:solidFill>
                  <a:srgbClr val="0070C0"/>
                </a:solidFill>
                <a:latin typeface="黑体" panose="02010609060101010101" charset="-122"/>
                <a:ea typeface="黑体" panose="02010609060101010101" charset="-122"/>
                <a:cs typeface="黑体" panose="02010609060101010101" charset="-122"/>
              </a:rPr>
              <a:t>②</a:t>
            </a:r>
            <a:r>
              <a:rPr lang="zh-CN" altLang="en-US">
                <a:solidFill>
                  <a:srgbClr val="0070C0"/>
                </a:solidFill>
                <a:latin typeface="黑体" panose="02010609060101010101" charset="-122"/>
                <a:ea typeface="黑体" panose="02010609060101010101" charset="-122"/>
                <a:cs typeface="黑体" panose="02010609060101010101" charset="-122"/>
              </a:rPr>
              <a:t>范围不同：公民的范围比人民的范围更加广泛，公民中除了包括人民外，还包括人民的敌人。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414780"/>
            <a:ext cx="1029652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安徽阜阳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最高人民法院、最高人民检察院、公安部印发《关于办理医保骗保刑事案件若干问题的指导意见》指出，依法从严惩处医保骗保犯罪，重点打击幕后组织者、职业骗保人等，对其中具有退赃退赔、认罪认罚等从宽情节的，也要从严把握从宽幅度。打击医保诈骗（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有利于保障人民民主，维护人民切身利益</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有利于防御外来侵略，保卫国家安全</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表明我国对极少数敌对分子实行专制</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体现了国家履行对内职能，维护社会稳定</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14046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不能正确理解人民民主专政</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0127615" y="223456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人民民主专政的特点、国家的职能。依法从严惩处医保骗保犯罪，重点打击幕后组织者、职业骗保人等，是坚持人民民主专政和履行国家对内职能的体现，有利于保障人民民主，维护人民切身利益，维护社会稳定，</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正确。材料强调的是对内职能，未涉及防御外来侵略，保卫国家安全的对外职能，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不选。我国对极少数敌对分子实行专政，不是专制，</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31620" y="2275523"/>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【易错警示】专政</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专制</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专制作为一种国家制度，其突出特征在于，在统治阶级内部，权力高度集中在个别人手中，对国家重大问题的决策实行个人专断。民主是对专制的否定。专政与民主是辩证统一的，是民主制国家的两项职能。</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372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湖北孝感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阶段考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月，公安部相关负责人介绍，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期间，公安机关部署开展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断流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拔钉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斩链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等专项行动，组织集群战役，依法严厉打击为境外诈骗集团提供推广引流、转账洗钱、技术开发、组织偷渡等非法服务的涉诈黑灰产犯罪团伙，抓获犯罪嫌疑人</a:t>
            </a:r>
            <a:r>
              <a:rPr lang="en-US" altLang="zh-CN">
                <a:latin typeface="黑体" panose="02010609060101010101" charset="-122"/>
                <a:ea typeface="黑体" panose="02010609060101010101" charset="-122"/>
              </a:rPr>
              <a:t>36.6</a:t>
            </a:r>
            <a:r>
              <a:rPr lang="zh-CN" altLang="en-US">
                <a:latin typeface="黑体" panose="02010609060101010101" charset="-122"/>
                <a:ea typeface="黑体" panose="02010609060101010101" charset="-122"/>
              </a:rPr>
              <a:t>万名。公安部门的专项行动（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是国家在履行维护国家稳定的职能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表明打击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电诈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是当前全党工作的重中之重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我国对极少数敌对分子实行专政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说明了人民民主是我国的国家性质</a:t>
            </a:r>
            <a:endParaRPr lang="zh-CN" altLang="en-US">
              <a:latin typeface="黑体" panose="02010609060101010101" charset="-122"/>
              <a:ea typeface="黑体" panose="02010609060101010101" charset="-122"/>
            </a:endParaRPr>
          </a:p>
        </p:txBody>
      </p:sp>
      <p:sp>
        <p:nvSpPr>
          <p:cNvPr id="4" name="文本框 3"/>
          <p:cNvSpPr txBox="1"/>
          <p:nvPr/>
        </p:nvSpPr>
        <p:spPr>
          <a:xfrm>
            <a:off x="2057400" y="22485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26305"/>
            <a:ext cx="10597515" cy="108775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【解析】本题考查人民民主专政。国家严厉打击诈骗犯罪行为，这是履行维护国家稳定的职能，体现了我国对极少数敌对分子实行专政，</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入选。解决好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问题是全党工作的重中之重，</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不选。材料体现的是国家行使专政职能，未体现民主，且我国国家性质是人民民主专政，</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【易错警示】人民民主专政</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人民民主</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人民民主是指人民享有民主权利，其特点在于它是最广泛、最真实、最管用的民主。人民民主专政是我国的国家性质，包含民主和专政，人民民主是其中的一方面。我国人民民主专政与剥削阶级掌握的国家政权不同。</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甘肃张掖</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为推动现场办公下基层，</a:t>
            </a:r>
            <a:r>
              <a:rPr lang="en-US" altLang="zh-CN">
                <a:latin typeface="黑体" panose="02010609060101010101" charset="-122"/>
                <a:ea typeface="黑体" panose="02010609060101010101" charset="-122"/>
              </a:rPr>
              <a:t>T</a:t>
            </a:r>
            <a:r>
              <a:rPr lang="zh-CN" altLang="en-US">
                <a:latin typeface="黑体" panose="02010609060101010101" charset="-122"/>
                <a:ea typeface="黑体" panose="02010609060101010101" charset="-122"/>
              </a:rPr>
              <a:t>市政府围绕全面振兴新突破三年行动</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个方面</a:t>
            </a:r>
            <a:r>
              <a:rPr lang="en-US" altLang="zh-CN">
                <a:latin typeface="黑体" panose="02010609060101010101" charset="-122"/>
                <a:ea typeface="黑体" panose="02010609060101010101" charset="-122"/>
              </a:rPr>
              <a:t>50</a:t>
            </a:r>
            <a:r>
              <a:rPr lang="zh-CN" altLang="en-US">
                <a:latin typeface="黑体" panose="02010609060101010101" charset="-122"/>
                <a:ea typeface="黑体" panose="02010609060101010101" charset="-122"/>
              </a:rPr>
              <a:t>项重点任务，结合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我为群众办实事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实践活动，深入基层一线，现场研究解决发展所需、改革所急、基层所盼、民心所向的问题，切实拉近与基层群众的距离。这体现了（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人民民主专政的本质是人民当家作主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T</a:t>
            </a:r>
            <a:r>
              <a:rPr lang="zh-CN" altLang="en-US">
                <a:latin typeface="黑体" panose="02010609060101010101" charset="-122"/>
                <a:ea typeface="黑体" panose="02010609060101010101" charset="-122"/>
              </a:rPr>
              <a:t>市政府满足市民的愿望和需求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我国的国家职能与人民民主专政的国体相适应</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保证人民当家作主应充分发扬社会主义民主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794625" y="22618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我国的国体</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5655" y="4615815"/>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【解析】本题考查我国的国家性质、我国的国家政权。深入基层一线，现场研究解决发展所需、改革所急、基层所盼、民心所向的问题，这体现了人民民主专政的本质是人民当家作主，</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符合题意；应满足市民的合理的愿望和需求，</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表述不准确，排除；</a:t>
            </a:r>
            <a:r>
              <a:rPr lang="en-US" altLang="zh-CN" sz="1600">
                <a:latin typeface="黑体" panose="02010609060101010101" charset="-122"/>
                <a:ea typeface="黑体" panose="02010609060101010101" charset="-122"/>
                <a:cs typeface="黑体" panose="02010609060101010101" charset="-122"/>
                <a:sym typeface="+mn-ea"/>
              </a:rPr>
              <a:t>T</a:t>
            </a:r>
            <a:r>
              <a:rPr lang="zh-CN" altLang="en-US" sz="1600">
                <a:latin typeface="黑体" panose="02010609060101010101" charset="-122"/>
                <a:ea typeface="黑体" panose="02010609060101010101" charset="-122"/>
                <a:cs typeface="黑体" panose="02010609060101010101" charset="-122"/>
                <a:sym typeface="+mn-ea"/>
              </a:rPr>
              <a:t>市政府结合</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我为群众办实事</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实践活动，推动现场办公下基层，切实拉近与基层群众的距离，这体现了我国的国家职能与人民民主专政的国体相适应，</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符合题意；材料体现的是政府为民办实事，没有涉及发扬社会主义民主，</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52075" cy="424624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四川遂宁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任何一个国家既要处理国家内部的政治、经济、文化等方面的事务，又要处理与别的国家的关系。因此，国家具有对外、对内两种职能。下列选项中，我国的国家职能对应正确的是（　　）</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p:txBody>
      </p:sp>
      <p:sp>
        <p:nvSpPr>
          <p:cNvPr id="5" name="文本框 4"/>
          <p:cNvSpPr txBox="1"/>
          <p:nvPr/>
        </p:nvSpPr>
        <p:spPr>
          <a:xfrm>
            <a:off x="1069340" y="13360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不能准确区分国家的对内与对外职能</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096770" y="2522855"/>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graphicFrame>
        <p:nvGraphicFramePr>
          <p:cNvPr id="7" name="表格 6"/>
          <p:cNvGraphicFramePr/>
          <p:nvPr/>
        </p:nvGraphicFramePr>
        <p:xfrm>
          <a:off x="1525905" y="3012440"/>
          <a:ext cx="8710295" cy="2014220"/>
        </p:xfrm>
        <a:graphic>
          <a:graphicData uri="http://schemas.openxmlformats.org/drawingml/2006/table">
            <a:tbl>
              <a:tblPr/>
              <a:tblGrid>
                <a:gridCol w="2052320"/>
                <a:gridCol w="3403600"/>
                <a:gridCol w="3254375"/>
              </a:tblGrid>
              <a:tr h="223520">
                <a:tc>
                  <a:txBody>
                    <a:bodyPr/>
                    <a:p>
                      <a:pPr marL="0" indent="0" algn="ctr">
                        <a:spcBef>
                          <a:spcPct val="0"/>
                        </a:spcBef>
                        <a:spcAft>
                          <a:spcPct val="0"/>
                        </a:spcAft>
                      </a:pPr>
                      <a:r>
                        <a:rPr lang="zh-CN" sz="1400">
                          <a:latin typeface="黑体" panose="02010609060101010101" charset="-122"/>
                          <a:ea typeface="黑体" panose="02010609060101010101" charset="-122"/>
                        </a:rPr>
                        <a:t>序号</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内容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国家职能</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767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Times New Roman" panose="02020603050405020304"/>
                          <a:ea typeface="宋体" panose="02010600030101010101" pitchFamily="2" charset="-122"/>
                        </a:rPr>
                        <a:t>中国海警警告驱离非法侵入中国南沙群岛海域的菲律宾船只</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防御外来侵略的对内职能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767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公安部组织全国公安机关开展夏季治安打击整治行动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维护国家稳定的对内职能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767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习近平总书记对精神文明建设工作作出重要指示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促进社会发展的对内职能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767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市场监管局依法对市场主体及其行为进行监督和管理</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促进社会发展的对内职能</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72895" y="1264285"/>
            <a:ext cx="9100185" cy="175323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【解析】本题考查国家的对内与对外职能。中国海警警告驱离非法侵入中国南沙群岛海域的菲律宾船只，这是防御外来侵略的对外职能，</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不选。公安部组织开展夏季治安打击整治行动，维护国家稳定，属于我国对内职能，</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正确。党不是国家机关，不履行国家职能，习近平总书记对精神文明建设工作作出重要指示，不属于履行国家职能，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排除。市场监管局依法对市场主体及其行为进行监督和管理，促进社会经济发展，属于我国对内职能，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572895" y="2944495"/>
            <a:ext cx="9128760" cy="313817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【易错警示】对内职能和对外职能的关键词</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对内职能关键词</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社会治理、公共服务</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教育</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医疗</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养老等</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、经济调控</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财政</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货币</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产业政策</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、维护稳定</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治安</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司法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、法治建设</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立法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执法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司法</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、社会保障、资源配置、环境保护、市场监管、基础设施建设、文化传承与管理、民生保障、打击犯罪、行政管理、阶层协调、公共卫生防控等。</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对外职能关键词</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外交谈判、国防安全</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领土</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主权防御</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、国际合作</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政治</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经济</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科技</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、贸易往来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进出口</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关税</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、维护国家主权与领土完整、参与全球治理</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国际组织</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规则制定</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、对外援助、文化交流</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软实力输出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、国际条约履约、侨民保护、双边</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多边关系协调、国际安全合作</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反恐</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维和</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、国际协作应对全球化挑战</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气候</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等。</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四课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河北石家庄</a:t>
            </a:r>
            <a:r>
              <a:rPr lang="en-US" altLang="zh-CN" sz="1600">
                <a:latin typeface="仿宋" panose="02010609060101010101" charset="-122"/>
                <a:ea typeface="仿宋" panose="02010609060101010101" charset="-122"/>
                <a:cs typeface="仿宋" panose="02010609060101010101" charset="-122"/>
              </a:rPr>
              <a:t>2024</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《明史</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徐溥列传》中讲道：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外国相侵，有司檄谕之足矣，无劳遣使。万一抗令，则亏损国体。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这里</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国体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的意思是指表明国家根本性质的国家体制，也指国家的体面。当前国体的含义是指由社会各阶级、阶层在国家中的地位所反映出来的国家的根本属性。《中华人民共和国宪法》规定：</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中华人民共和国是工人阶级领导的、以工农联盟为基础的人民民主专政的社会主义国家。</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这一规定（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明确了社会各阶级在国家中的地位</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庄严宣示了我国国家政权的人民性质</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说明广大农民是社会主义建设事业的中坚力量</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证明工人阶级是社会主义事业发展的重要保证</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③④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126095" y="23025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53890"/>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的国家性质、国家政权。宪法关于我国国家性质的规定明确了工人阶级是我国的领导阶级，工农联盟是我国的阶级基础，当前国体的含义是指由社会各阶级、阶层在国家中的地位所反映出来的国家的根本属性，这反映了社会各阶级在国家中的地位，</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符合题意；宪法关于我国国家性质的规定，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人民民主专政的社会主义国家</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庄严宣示了我国国家政权的人民性质，</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符合题意；工人阶级是社会主义建设事业的中坚力量，</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错误；工农联盟是社会主义事业发展的重要保证，</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37285"/>
            <a:ext cx="10253980" cy="3784600"/>
          </a:xfrm>
          <a:prstGeom prst="rect">
            <a:avLst/>
          </a:prstGeom>
          <a:noFill/>
        </p:spPr>
        <p:txBody>
          <a:bodyPr wrap="square" rtlCol="0">
            <a:sp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2.[</a:t>
            </a:r>
            <a:r>
              <a:rPr lang="zh-CN" altLang="en-US" sz="1600">
                <a:latin typeface="仿宋" panose="02010609060101010101" charset="-122"/>
                <a:ea typeface="仿宋" panose="02010609060101010101" charset="-122"/>
                <a:cs typeface="仿宋" panose="02010609060101010101" charset="-122"/>
              </a:rPr>
              <a:t>辽宁沈阳</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全过程人民民主的出发点和落脚点是人民，精髓就在一个</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字。参与的主体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，参与的人多了，众人的事情众人商量，才能找到全社会意愿和要求的最大公约数。包含的内容</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，大到国家立法，小到邻里之间的鸡毛蒜皮，都可以依法通过各种途径和形式来参与、来解决。参与的流程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，仅投一张选票不叫民主，仅仅提一两条意见也不叫民主，选举、协商、决策、管理和监督，一个环节都不能少。从</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字中我们可以看出（　　）</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参与主体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说明我国民主是属于全体公民的，能汇聚更多意愿与智慧谋发展</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参与流程</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体现了我国民主是最真实的民主，是实质民主与程序民主的统一</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包含内容</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体现了我国民主是最管用的民主，人民能全面直接管理国家事务</a:t>
            </a:r>
            <a:endParaRPr lang="zh-CN" altLang="en-US" sz="1600">
              <a:latin typeface="黑体" panose="02010609060101010101" charset="-122"/>
              <a:ea typeface="黑体" panose="02010609060101010101" charset="-122"/>
            </a:endParaRPr>
          </a:p>
          <a:p>
            <a:pPr indent="0" algn="just" fontAlgn="auto">
              <a:lnSpc>
                <a:spcPct val="15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一个</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字充分体现我国的社会主义民主政治要制度化、规范化、程序化地全面推进</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②④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3569970" y="25596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640" y="4921885"/>
            <a:ext cx="1066863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【解析】本题考查我国人民民主的特点。民主具有阶级性，我国的民主是人民民主，不是全体公民的民主，</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说法错误；参与流程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体现了我国民主是最真实的民主，是实质民主与程序民主的统一，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说法正确；在我国，人民对国家事务的管理是间接的，</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说法错误；一个</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字充分体现我国的全过程人民民主要制度化、规范化、程序化地全面推进，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黑龙江省实验中学</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我国发表的《中国的民主》白皮书指出，民主不是装饰品，不是用来做摆设的，而是要用来解决人民需要解决的问题的。民主是各国人民的权利，而不是少数国家的专利。下列对民主认识正确的是（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民主具有阶级性，属于统治阶级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民主的实质是按照多数人的意志管理国家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民主制度的国家都是对所有阶级的民主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民主制度的国家，必然包括一定阶级的民主，同时也包括对其他阶级的专政</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596005"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2790"/>
            <a:ext cx="1077849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【解析】本题考查民主与专政的关系。民主具有鲜明的阶级性，属于统治阶级，</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说法正确；民主的实质是在统治阶级的范围内，按照多数人的意志，实现国家职能，</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说法错误；民主制度的国家都是对统治阶级进行民主，对被统治阶级实行专政，</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说法错误；民主制度的国家，必然包括一定阶级的民主，同时也包括对其他阶级的专政，</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说法正确。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236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湖南湘一名校联盟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年春节前，湖南省市场监督管理局联合相关部门，在全省范围内启动了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年关守护（</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行动。该行动作为节日市场监管的重要举措，旨在全面排查整治各类安全隐患，严厉打击包括传销在内的各种违法行为，确保节日市场的安全与秩序，守护群众生命财产安全。开展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年关守护（</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行动（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是基于受多种因素的影响，阶级斗争在一定范围内长期存在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有利于维护我国公民的民主权利，增强人民群众的幸福感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体现了我国政府坚持执政为民，切实保障人民当家作主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由我国人民民主专政的国体决定，切实维护人民合法权益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277995" y="22180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79315"/>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【解析】本题考查我国人民民主专政的特点。开展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年关守护</a:t>
            </a:r>
            <a:r>
              <a:rPr lang="en-US" altLang="zh-CN" sz="1600">
                <a:latin typeface="黑体" panose="02010609060101010101" charset="-122"/>
                <a:ea typeface="黑体" panose="02010609060101010101" charset="-122"/>
                <a:cs typeface="黑体" panose="02010609060101010101" charset="-122"/>
              </a:rPr>
              <a:t>(2025)”</a:t>
            </a:r>
            <a:r>
              <a:rPr lang="zh-CN" altLang="en-US" sz="1600">
                <a:latin typeface="黑体" panose="02010609060101010101" charset="-122"/>
                <a:ea typeface="黑体" panose="02010609060101010101" charset="-122"/>
                <a:cs typeface="黑体" panose="02010609060101010101" charset="-122"/>
              </a:rPr>
              <a:t>行动是基于受多种因素的影响，阶级斗争在一定范围内长期存在，各种违法犯罪行为危害人民合法利益，而我国是人民民主专政的国家，要切实维护人民合法权益，</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正确。材料体现维护人民合法权益，不强调维护我国公民的民主权利，</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与题意不符。中国共产党坚持执政为民，政府依法行政，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山西部分重点中学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日，中国人民解放军东部战区在台湾海峡中部、南部相关海域展开代号为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海峡雷霆</a:t>
            </a:r>
            <a:r>
              <a:rPr lang="en-US"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2025A”</a:t>
            </a:r>
            <a:r>
              <a:rPr lang="zh-CN" altLang="en-US">
                <a:latin typeface="黑体" panose="02010609060101010101" charset="-122"/>
                <a:ea typeface="黑体" panose="02010609060101010101" charset="-122"/>
              </a:rPr>
              <a:t>的实战化演练。此次行动聚焦查证识别、警告驱离、拦截扣押等关键科目，旨在检验部队区域管控、联合封控及精打击要能力。从中可以感悟到（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我国坚定维护国家独立、主权和领土完整</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国家通过行使专政职能协调人民内部矛盾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中国人民解放军是人民民主专政的坚强柱石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正确行使国家对内职能，才能促进社会发展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067165" y="20389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34535"/>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【解析】本题考查我国国家职能。中国人民解放军在台湾海峡的实战化演练，明确体现了我国维护国家主权和领土完整的决心，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正确。材料涉及的是维护国家主权等，并非协调人民内部矛盾，且专政主要针对的是极少数敌对分子，而非人民内部矛盾，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排除。题干中的演练直接体现了中国人民解放军的职责是保卫国家安全和领土完整，是人民民主专政的坚强柱石，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正确。题干中的军事行动属于国家对外职能，而非对内职能，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7950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江西景德镇</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随着形势的变化发展，各种危害国家安全的新行为日益多样。全国人大常委会贯彻党的二十大精神，修订并实施了《中华人民共和国反间谍法》。新修订的反间谍法明确了网络间谍的行为方式，为打击、惩治网络间谍行为提供法律依据。该法的修订（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说明维护国家利益是主权国家对外活动的出发点和落脚点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旨在消灭我国的剥削阶级，加强对极少数敌对分子的专政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体现了党的领导、人民当家作主和依法治国的有机统一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是新形势下落实总体国家安全观和加强反间谍斗争的需要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997190" y="18592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69105"/>
            <a:ext cx="1065911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国家的对内职能。材料强调的是修订并实施《中华人民共和国反间谍法》，为打击、惩治网络间谍行为提供法律依据，这强调的是国家在行使专政职能，维护国家稳定，不涉及主权国家对外活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排除；《中华人民共和国反间谍法》的修订，旨在为打击、惩治网络间谍行为提供法律依据，更好地落实总体国家安全观，且在我国，社会主义制度确立后，剥削阶级已被消灭，</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全国人大常委会贯彻党的二十大精神，修订并实施了《中华人民共和国反间谍法》，为打击、惩治网络间谍行为提供法律依据，该法的修订是新形势下落实总体国家安全观和加强反间谍斗争的需要，体现了党的领导、人民当家作主和依法治国的有机统一，</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福建龙岩一中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新形势下，我国社会安定面临的国内外威胁和挑战日益增多，人民群众的安全需求日益增长。为此，党从明确提出贯彻总体国家安全观并对其提出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十个坚持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的要求，到将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统筹发展和安全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纳入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时期经济社会发展指导思想，认识不断深化。党中央提出总体国家安全观的依据是（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党要做到科学执政，为维护国家安全做好顶层设计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民主与专政相结合，全方位展示社会主义民主优势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履行国家对内职能，为现代化建设提供可靠的保障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坚持人民民主专政，必须切实维护人民的根本利益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694940" y="23679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陕西榆林一中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人民是推动国家发展的力量主体，也是国家发展的利益主体。习近平总书记强调：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我们国家的名称，我们各级国家机关的名称，都冠以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的称号，这是我们对中国社会主义政权的基本定位。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这一定位彰显出（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我国是人民当家作主的社会主义国家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社会主义民主的本质是坚持党的领导</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我国的一切权力来自人民、服务人民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人民是中国革命和社会主义建设事业的中坚力量</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384165" y="19900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631055"/>
            <a:ext cx="1047623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【解析】本题考查我国的国家性质。我们国家的名称，我们各级国家机关的名称，都冠以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的称号，说明我国是人民当家作主的社会主义国家，人民是国家的主人，我国的一切权力来自人民，为人民服务，</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正确；社会主义民主的本质是人民当家作主，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错误；工人阶级是中国革命和社会主义建设事业的中坚力量，</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【解析】本题考查人民民主专政。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新形势下，我国社会安定面临的国内外威胁和挑战日益增多，人民群众的安全需求日益增长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，由此可见，党中央提出总体国家安全观的依据是党要做到科学执政，为维护国家安全做好顶层设计，坚持人民民主专政，必须切实维护人民的根本利益，</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正确。全方位展示社会主义民主优势不是党中央提出总体国家安全观的依据，</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不选。党不是国家机关，不履行国家职能，且我国的国家职能与人民民主专政的国体相适应，为社会主义现代化建设提供可靠保障，</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513840" y="1155065"/>
            <a:ext cx="916368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8.[</a:t>
            </a:r>
            <a:r>
              <a:rPr lang="zh-CN" altLang="en-US" sz="1600">
                <a:latin typeface="仿宋" panose="02010609060101010101" charset="-122"/>
                <a:ea typeface="仿宋" panose="02010609060101010101" charset="-122"/>
                <a:cs typeface="仿宋" panose="02010609060101010101" charset="-122"/>
              </a:rPr>
              <a:t>四川德阳</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2025</a:t>
            </a:r>
            <a:r>
              <a:rPr lang="zh-CN" altLang="en-US" sz="1600">
                <a:latin typeface="楷体" panose="02010609060101010101" charset="-122"/>
                <a:ea typeface="楷体" panose="02010609060101010101" charset="-122"/>
                <a:cs typeface="楷体" panose="02010609060101010101" charset="-122"/>
              </a:rPr>
              <a:t>年</a:t>
            </a:r>
            <a:r>
              <a:rPr lang="en-US" altLang="zh-CN" sz="1600">
                <a:latin typeface="楷体" panose="02010609060101010101" charset="-122"/>
                <a:ea typeface="楷体" panose="02010609060101010101" charset="-122"/>
                <a:cs typeface="楷体" panose="02010609060101010101" charset="-122"/>
              </a:rPr>
              <a:t>“3·15”</a:t>
            </a:r>
            <a:r>
              <a:rPr lang="zh-CN" altLang="en-US" sz="1600">
                <a:latin typeface="楷体" panose="02010609060101010101" charset="-122"/>
                <a:ea typeface="楷体" panose="02010609060101010101" charset="-122"/>
                <a:cs typeface="楷体" panose="02010609060101010101" charset="-122"/>
              </a:rPr>
              <a:t>晚会聚焦</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共铸诚信</a:t>
            </a: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提振消费</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主题，关注食品安全、公共安全、金融安全、数字经济等领域侵害消费者权益的违法行为。知名母婴品牌残次料竟被翻新售卖、一次性内裤徒手制作不灭菌、</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维修刺客</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啄木鸟家庭维修、</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大数据获客软件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窃取消费者隐私信息、五金市场公然售卖非标电线电缆等问题被央视曝光。问题曝光后，河南省商丘市市场监管、卫健等部门成立联合工作组，立即赶至现场，对涉事企业进行查封，对所有成品、半成品及原材料等作现场封存，下一步将依法依规严肃查处；重庆市市场监督管理局迅速启动应急机制，组织市区两级执法力量，出动执法人员</a:t>
            </a:r>
            <a:r>
              <a:rPr lang="en-US" altLang="zh-CN" sz="1600">
                <a:latin typeface="楷体" panose="02010609060101010101" charset="-122"/>
                <a:ea typeface="楷体" panose="02010609060101010101" charset="-122"/>
                <a:cs typeface="楷体" panose="02010609060101010101" charset="-122"/>
              </a:rPr>
              <a:t>80</a:t>
            </a:r>
            <a:r>
              <a:rPr lang="zh-CN" altLang="en-US" sz="1600">
                <a:latin typeface="楷体" panose="02010609060101010101" charset="-122"/>
                <a:ea typeface="楷体" panose="02010609060101010101" charset="-122"/>
                <a:cs typeface="楷体" panose="02010609060101010101" charset="-122"/>
              </a:rPr>
              <a:t>余人，进驻重庆啄木鸟网络科技有限公司总部及其分子公司，重点对维修工的抽成规则、员工培训、对外宣传、业务推广、零配件产品质量等情况进行调查；天津市高度重视，立即成立由市场监管、公安等部门组成的联合调查组，连夜开展调查处置工作，坚决打击违法违规行为，切实维护人民群众合法权益</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各部门正依据民法典等法律严厉查处各类违法违规行为。</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人民民主专政的社会主义国家</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的有关知识，分析我国通过打击消费领域的违法行为让居民安心消费的原因。（</a:t>
            </a:r>
            <a:r>
              <a:rPr lang="en-US" altLang="zh-CN" sz="1600">
                <a:latin typeface="黑体" panose="02010609060101010101" charset="-122"/>
                <a:ea typeface="黑体" panose="02010609060101010101" charset="-122"/>
              </a:rPr>
              <a:t>8</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我国是人民民主专政的社会主义国家，本质是人民当家作主。严厉打击消费领域违法犯罪专项整治行动，维护了人民群众的根本利益。</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人民民主是最真实的民主，人民当家作主有法律保障。各部门依据民法典等法律严厉查处各类违法违规行为。</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我国人民民主专政包含对极少数敌人实行专政。依法打击消费领域的违法犯罪行为，是国家实施专政职能的体现，有利于改善消费环境，让居民敢消费、愿消费。</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我国国家职能是社会主义现代化建设的可靠保障。打击消费领域的违法犯罪行为，能提振消费信心，促进经济持续健康发展。</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23507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【解析】本题考查我国的国家性质、国家职能。</a:t>
            </a:r>
            <a:endParaRPr lang="zh-CN" altLang="en-US">
              <a:latin typeface="黑体" panose="02010609060101010101" charset="-122"/>
              <a:ea typeface="黑体" panose="02010609060101010101" charset="-122"/>
              <a:cs typeface="黑体" panose="02010609060101010101" charset="-122"/>
            </a:endParaRPr>
          </a:p>
          <a:p>
            <a:pPr indent="0" algn="just" defTabSz="266700" fontAlgn="auto">
              <a:lnSpc>
                <a:spcPts val="2700"/>
              </a:lnSpc>
              <a:spcBef>
                <a:spcPct val="0"/>
              </a:spcBef>
              <a:spcAft>
                <a:spcPct val="0"/>
              </a:spcAft>
            </a:pPr>
            <a:endParaRPr lang="zh-CN" altLang="en-US">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766570" y="1817370"/>
          <a:ext cx="8582660" cy="3423920"/>
        </p:xfrm>
        <a:graphic>
          <a:graphicData uri="http://schemas.openxmlformats.org/drawingml/2006/table">
            <a:tbl>
              <a:tblPr/>
              <a:tblGrid>
                <a:gridCol w="4291330"/>
                <a:gridCol w="4291330"/>
              </a:tblGrid>
              <a:tr h="201295">
                <a:tc>
                  <a:txBody>
                    <a:bodyPr/>
                    <a:p>
                      <a:pPr marL="0" indent="0" algn="ctr">
                        <a:spcBef>
                          <a:spcPct val="0"/>
                        </a:spcBef>
                        <a:spcAft>
                          <a:spcPct val="0"/>
                        </a:spcAft>
                      </a:pPr>
                      <a:r>
                        <a:rPr lang="zh-CN" sz="1400">
                          <a:latin typeface="黑体" panose="02010609060101010101" charset="-122"/>
                          <a:ea typeface="黑体" panose="02010609060101010101" charset="-122"/>
                        </a:rPr>
                        <a:t>信息</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解读</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058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问题曝光后，河南省商丘市市场监管、卫健等部门对涉事企业进行查封，对所有成品、半成品及原材料等作现场封存，依法依规严肃查处</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可从我国的国家性质角度分析，说明我国人民民主专政的国家性质决定了国家一切工作以人民利益为根本</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00711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问题曝光后</a:t>
                      </a:r>
                      <a:r>
                        <a:rPr lang="en-US" altLang="zh-CN"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各部门正依据民法典等法律严厉查处各类违法违规行为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可从全过程人民民主的特点角度分析，说明让居民</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安心消费</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需要保障其生命财产安全和合法权利。落实了</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人民至上</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的理念，体现了全过程人民民主是最真实的民主</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0388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天津市高度重视，成立联合调查组，开展调查处</a:t>
                      </a:r>
                      <a:r>
                        <a:rPr lang="zh-CN" sz="1400">
                          <a:latin typeface="Times New Roman" panose="02020603050405020304"/>
                          <a:ea typeface="宋体" panose="02010600030101010101" pitchFamily="2" charset="-122"/>
                        </a:rPr>
                        <a:t>置工作，坚决打击违法违规行为，切实维护人民群众合法权益</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可从国家专政职能角度分析，说明我国人民民主专政包含对极少数敌人实行专政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0581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各部门正依据民法典等法律严厉查处各类违法违规行为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可从履行国家职能的必要性角度分析，说明通过惩治侵害消费者权益的违法犯罪行为，能提振消费信心，促进经济持续健康发展</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3987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湖南常德</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全过程人民民主有力保障中国式现代化在正确轨道上行稳致远。习近平总书记指出：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没有民主就没有社会主义，就没有社会主义的现代化，就没有中华民族伟大复兴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。下列选项能体现材料主旨的是（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人民民主是我国的国体，在社会主义制度中具有根本性意义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充分发扬社会主义民主，能够为中华民族复兴伟业凝聚磅礴力量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全过程人民民主是我国社会主义民主政治的特有形式和独特优势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人民民主是社会主义的生命，是全面建设社会主义现代化国家的应有之义</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412490" y="23056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全过程人民民主</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819015"/>
            <a:ext cx="104762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【解析】本题考查发扬人民民主的意义。人民民主专政是我国的国体，在社会主义制度中具有根本性意义，</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错误。协商民主是我国社会主义民主政治的特有形式和独特优势，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错误。习近平总书记指出：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没有民主就没有社会主义，就没有社会主义的现代化，就没有中华民族伟大复兴</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。这表明人民民主是社会主义的生命，是全面建设社会主义现代化国家的应有之义，充分发扬社会主义民主，能够为中华民族复兴伟业凝聚磅礴力量，</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安徽六安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日，第十四届全国人民代表大会第三次会议开幕，近</a:t>
            </a:r>
            <a:r>
              <a:rPr lang="en-US" altLang="zh-CN">
                <a:latin typeface="黑体" panose="02010609060101010101" charset="-122"/>
                <a:ea typeface="黑体" panose="02010609060101010101" charset="-122"/>
              </a:rPr>
              <a:t>3000</a:t>
            </a:r>
            <a:r>
              <a:rPr lang="zh-CN" altLang="en-US">
                <a:latin typeface="黑体" panose="02010609060101010101" charset="-122"/>
                <a:ea typeface="黑体" panose="02010609060101010101" charset="-122"/>
              </a:rPr>
              <a:t>名全国人大代表齐聚北京，共商国是。全国人大代表来自各个民族、各条战线，他们职业不同，经历各异。这说明我国全过程人民民主是（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最广泛的民主</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最管用的民主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全链条的民主</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全覆盖的民主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763010" y="19907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121150"/>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【解析】本题考查全过程人民民主的特点。全国人大代表来自不同民族、不同职业，体现了全过程人民民主是最广泛的民主，全覆盖的民主，</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符合题意。全过程人民民主是最管用的民主强调民主要用来解决人民需要解决的问题，材料没有体现最管用的民主，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不符合题意。全链条的民主是指民主选举、民主决策、民主协商、民主管理、民主监督各个环节都充分尊重和吸纳民意，材料未体现全链条的民主，</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111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湖北十堰一中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新时代以来，我国民主创新实践形式多样，从民主恳谈会、民主听证会到党代表、人大代表、政协委员联合进社区，从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小院议事厅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线上议事群</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，一个个充满烟火气的民主实现形式，让人民当家作主进一步落到实处。这体现了（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全过程人民民主构建起多样、畅通、有序的民主通道，能够确保人民有序政治参与</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全过程人民民主完全保障了人民民主权利，是最广泛的民主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人民民主专政是社会主义的生命，为现代化建设提供可靠保障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全过程人民民主既有制度程序又有参与实践，是最真实的民主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174865" y="19907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394200"/>
            <a:ext cx="1047623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最管用的民主、最真实的民主。新时代以来，我国民主创新实践形式多样，从民主恳谈会、民主听证会到党代表、人大代表、政协委员联合进社区等，让人民当家作主进一步落到实处，体现了全过程人民民主构建起多样、畅通、有序的民主通道，既有制度程序又有参与实践，能够确保人民有序政治参与，是最真实的民主，</a:t>
            </a:r>
            <a:r>
              <a:rPr lang="en-US" altLang="en-US">
                <a:latin typeface="黑体" panose="02010609060101010101" charset="-122"/>
                <a:ea typeface="黑体" panose="02010609060101010101" charset="-122"/>
                <a:cs typeface="黑体" panose="02010609060101010101" charset="-122"/>
              </a:rPr>
              <a:t>①④</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完全保障了人民民主权利</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说法过于绝对，</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错误。人民民主是社会主义的生命，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commondata" val="eyJoZGlkIjoiMDkxZjZiMGUxZjVhNWRlODlmODBiNjlkN2UzMjcxZDE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17297</Words>
  <Application>WPS 演示</Application>
  <PresentationFormat>宽屏</PresentationFormat>
  <Paragraphs>558</Paragraphs>
  <Slides>53</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53</vt:i4>
      </vt:variant>
    </vt:vector>
  </HeadingPairs>
  <TitlesOfParts>
    <vt:vector size="66" baseType="lpstr">
      <vt:lpstr>Arial</vt:lpstr>
      <vt:lpstr>宋体</vt:lpstr>
      <vt:lpstr>Wingdings</vt:lpstr>
      <vt:lpstr>Wingdings</vt:lpstr>
      <vt:lpstr>黑体</vt:lpstr>
      <vt:lpstr>微软雅黑</vt:lpstr>
      <vt:lpstr>微软雅黑</vt:lpstr>
      <vt:lpstr>仿宋</vt:lpstr>
      <vt:lpstr>Arial Unicode MS</vt:lpstr>
      <vt:lpstr>Calibri</vt:lpstr>
      <vt:lpstr>楷体</vt:lpstr>
      <vt:lpstr>Times New Roman</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192</cp:revision>
  <dcterms:created xsi:type="dcterms:W3CDTF">2019-06-19T02:08:00Z</dcterms:created>
  <dcterms:modified xsi:type="dcterms:W3CDTF">2025-10-29T01:42:08Z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C20319E153CC43ABA8D52B6BC1E94004_13</vt:lpwstr>
  </property>
</Properties>
</file>